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78"/>
    <p:restoredTop sz="94635"/>
  </p:normalViewPr>
  <p:slideViewPr>
    <p:cSldViewPr snapToGrid="0">
      <p:cViewPr varScale="1">
        <p:scale>
          <a:sx n="100" d="100"/>
          <a:sy n="100" d="100"/>
        </p:scale>
        <p:origin x="-1608" y="-8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70E7E-31F9-4F4F-9B8C-460181BB73E0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E13B0-E469-D14C-B320-979613F2654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6224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162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151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30924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73802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99960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64194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56843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41818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97871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5008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33798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75454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2CE008A2-CDC7-E7B3-048B-FE94B60D617E}"/>
              </a:ext>
            </a:extLst>
          </p:cNvPr>
          <p:cNvSpPr/>
          <p:nvPr/>
        </p:nvSpPr>
        <p:spPr>
          <a:xfrm>
            <a:off x="439500" y="6236590"/>
            <a:ext cx="4326235" cy="893497"/>
          </a:xfrm>
          <a:prstGeom prst="roundRect">
            <a:avLst>
              <a:gd name="adj" fmla="val 21895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5733625A-DE36-9958-609D-19FBDDD5D922}"/>
              </a:ext>
            </a:extLst>
          </p:cNvPr>
          <p:cNvSpPr/>
          <p:nvPr/>
        </p:nvSpPr>
        <p:spPr>
          <a:xfrm>
            <a:off x="439500" y="3801647"/>
            <a:ext cx="4326235" cy="907170"/>
          </a:xfrm>
          <a:prstGeom prst="roundRect">
            <a:avLst>
              <a:gd name="adj" fmla="val 14071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21D5D89E-C9F1-670C-6671-5505EBDB70C9}"/>
              </a:ext>
            </a:extLst>
          </p:cNvPr>
          <p:cNvSpPr/>
          <p:nvPr/>
        </p:nvSpPr>
        <p:spPr>
          <a:xfrm>
            <a:off x="439500" y="4531277"/>
            <a:ext cx="4326235" cy="1881228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6C373E3A-6CED-9691-CB43-3B6AC68F1C50}"/>
              </a:ext>
            </a:extLst>
          </p:cNvPr>
          <p:cNvSpPr/>
          <p:nvPr/>
        </p:nvSpPr>
        <p:spPr>
          <a:xfrm>
            <a:off x="439500" y="971975"/>
            <a:ext cx="4331565" cy="966519"/>
          </a:xfrm>
          <a:prstGeom prst="roundRect">
            <a:avLst>
              <a:gd name="adj" fmla="val 98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CE6109-67C4-4A48-26EE-81E08D8334E7}"/>
              </a:ext>
            </a:extLst>
          </p:cNvPr>
          <p:cNvSpPr txBox="1"/>
          <p:nvPr/>
        </p:nvSpPr>
        <p:spPr>
          <a:xfrm>
            <a:off x="591924" y="1026529"/>
            <a:ext cx="350673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ОПИСАНИЕ ИНВЕСТИЦИОННОГО ПРОЕКТА</a:t>
            </a:r>
            <a:endParaRPr lang="en-US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94BA959-FD60-9A84-9702-15E58C9019A6}"/>
              </a:ext>
            </a:extLst>
          </p:cNvPr>
          <p:cNvSpPr txBox="1"/>
          <p:nvPr/>
        </p:nvSpPr>
        <p:spPr>
          <a:xfrm>
            <a:off x="543064" y="1226171"/>
            <a:ext cx="4101538" cy="4634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  <a:buClr>
                <a:srgbClr val="462F8D"/>
              </a:buClr>
            </a:pPr>
            <a:r>
              <a:rPr lang="ru-RU" sz="8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многофункционального центра, объединяющего профилактику, диагностику, оздоровление и эстетический уход для комплексного улучшения физического и эмоционального состояния клиентов.</a:t>
            </a: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2FE2F0-38E6-5898-91C5-91DC3F41BB0F}"/>
              </a:ext>
            </a:extLst>
          </p:cNvPr>
          <p:cNvSpPr txBox="1"/>
          <p:nvPr/>
        </p:nvSpPr>
        <p:spPr>
          <a:xfrm>
            <a:off x="439501" y="372147"/>
            <a:ext cx="60649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 smtClean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ОЗДОРОВИТЕЛЬНЫЙ </a:t>
            </a:r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ЦЕНТР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A35C6C5F-4B40-2ACB-EE61-9AE46127FDCF}"/>
              </a:ext>
            </a:extLst>
          </p:cNvPr>
          <p:cNvSpPr/>
          <p:nvPr/>
        </p:nvSpPr>
        <p:spPr>
          <a:xfrm>
            <a:off x="5100668" y="3783934"/>
            <a:ext cx="5197305" cy="747232"/>
          </a:xfrm>
          <a:prstGeom prst="roundRect">
            <a:avLst>
              <a:gd name="adj" fmla="val 18707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682D921-2D88-1467-FE2A-ACCDF93B9326}"/>
              </a:ext>
            </a:extLst>
          </p:cNvPr>
          <p:cNvSpPr txBox="1"/>
          <p:nvPr/>
        </p:nvSpPr>
        <p:spPr>
          <a:xfrm>
            <a:off x="5538160" y="3928262"/>
            <a:ext cx="1269389" cy="49400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РЕГИОН РЕАЛИЗАЦИИ,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НАСЕЛЕННЫЙ ПУНКТ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область, </a:t>
            </a:r>
          </a:p>
          <a:p>
            <a:pPr algn="ctr"/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город Карталы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C33B6FB-6D36-AE2A-CAF6-B028549C1DEE}"/>
              </a:ext>
            </a:extLst>
          </p:cNvPr>
          <p:cNvSpPr txBox="1"/>
          <p:nvPr/>
        </p:nvSpPr>
        <p:spPr>
          <a:xfrm>
            <a:off x="8978830" y="3961495"/>
            <a:ext cx="1102429" cy="49400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ТЕКУЩАЯ СТАДИЯ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РЕАЛИЗАЦИИ</a:t>
            </a:r>
          </a:p>
          <a:p>
            <a:pPr>
              <a:spcAft>
                <a:spcPts val="500"/>
              </a:spcAft>
            </a:pP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Предынвестиционная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B3680A9-5124-C0C0-319A-653D7FE318A1}"/>
              </a:ext>
            </a:extLst>
          </p:cNvPr>
          <p:cNvSpPr txBox="1"/>
          <p:nvPr/>
        </p:nvSpPr>
        <p:spPr>
          <a:xfrm>
            <a:off x="7388601" y="3961495"/>
            <a:ext cx="1023857" cy="41157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СРОК 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РЕАЛИЗАЦИИ</a:t>
            </a:r>
          </a:p>
          <a:p>
            <a:pPr>
              <a:spcAft>
                <a:spcPts val="500"/>
              </a:spcAft>
            </a:pP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800" spc="-2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</a:t>
            </a:r>
            <a:r>
              <a:rPr lang="ru-RU" sz="800" spc="-2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6</a:t>
            </a:r>
            <a:r>
              <a:rPr lang="en-US" sz="800" spc="-2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г. —</a:t>
            </a:r>
            <a:r>
              <a:rPr lang="en-US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2028 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г.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6D321963-D865-C903-33B2-7EDC542BA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966862" y="3945805"/>
            <a:ext cx="265676" cy="27874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40842AE8-56D7-FC1A-E6DB-FAD2AA1CBA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597397" y="3945805"/>
            <a:ext cx="269654" cy="27874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BF4D4C30-5D43-818A-AAD5-07D6F170D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204043" y="3926078"/>
            <a:ext cx="238647" cy="318196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8E53DF58-F0EB-774D-A380-E426EE5F37C6}"/>
              </a:ext>
            </a:extLst>
          </p:cNvPr>
          <p:cNvSpPr/>
          <p:nvPr/>
        </p:nvSpPr>
        <p:spPr>
          <a:xfrm>
            <a:off x="439500" y="2188415"/>
            <a:ext cx="4331565" cy="1265818"/>
          </a:xfrm>
          <a:prstGeom prst="roundRect">
            <a:avLst>
              <a:gd name="adj" fmla="val 98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8316C14-E08B-4958-6224-C17092408312}"/>
              </a:ext>
            </a:extLst>
          </p:cNvPr>
          <p:cNvSpPr txBox="1"/>
          <p:nvPr/>
        </p:nvSpPr>
        <p:spPr>
          <a:xfrm>
            <a:off x="669852" y="2306204"/>
            <a:ext cx="384796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ПЛАНИРУЕМАЯ УСЛУГА</a:t>
            </a:r>
            <a:endParaRPr lang="en-US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7B77DEB-29F4-875B-D9F8-AC4E5805C45A}"/>
              </a:ext>
            </a:extLst>
          </p:cNvPr>
          <p:cNvSpPr txBox="1"/>
          <p:nvPr/>
        </p:nvSpPr>
        <p:spPr>
          <a:xfrm>
            <a:off x="669852" y="2513938"/>
            <a:ext cx="4023610" cy="6668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  <a:buClr>
                <a:srgbClr val="462F8D"/>
              </a:buClr>
            </a:pPr>
            <a:r>
              <a:rPr lang="ru-RU" sz="8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Платные оздоровительные, профилактические, медицинские услуги</a:t>
            </a: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A1DCE9E-B6F7-60B7-3127-33F61C67FCE4}"/>
              </a:ext>
            </a:extLst>
          </p:cNvPr>
          <p:cNvSpPr txBox="1"/>
          <p:nvPr/>
        </p:nvSpPr>
        <p:spPr>
          <a:xfrm>
            <a:off x="3610934" y="3998263"/>
            <a:ext cx="984645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153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7CAC4EA3-3BB8-1AD4-A44A-DE5FAE2761A6}"/>
              </a:ext>
            </a:extLst>
          </p:cNvPr>
          <p:cNvSpPr/>
          <p:nvPr/>
        </p:nvSpPr>
        <p:spPr>
          <a:xfrm>
            <a:off x="701665" y="3954633"/>
            <a:ext cx="1812936" cy="379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ПОТРЕБНОСТЬ </a:t>
            </a:r>
            <a:b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 ФИНАНСИРОВАНИИ ПРОЕКТА</a:t>
            </a:r>
          </a:p>
          <a:p>
            <a:endParaRPr lang="ru-RU" sz="10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AB3F06D-831C-05D0-0506-A8E51118D06A}"/>
              </a:ext>
            </a:extLst>
          </p:cNvPr>
          <p:cNvSpPr txBox="1"/>
          <p:nvPr/>
        </p:nvSpPr>
        <p:spPr>
          <a:xfrm>
            <a:off x="4283398" y="3998262"/>
            <a:ext cx="464102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6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384E9A38-3572-B452-846F-6E03C77CE5ED}"/>
              </a:ext>
            </a:extLst>
          </p:cNvPr>
          <p:cNvSpPr txBox="1"/>
          <p:nvPr/>
        </p:nvSpPr>
        <p:spPr>
          <a:xfrm>
            <a:off x="3367175" y="4865805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32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C0C91EC7-C526-16F8-A2DB-E72F1C5195F9}"/>
              </a:ext>
            </a:extLst>
          </p:cNvPr>
          <p:cNvSpPr/>
          <p:nvPr/>
        </p:nvSpPr>
        <p:spPr>
          <a:xfrm>
            <a:off x="701665" y="4745016"/>
            <a:ext cx="1154932" cy="38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rgbClr val="452E8C"/>
                </a:solidFill>
              </a:rPr>
              <a:t>ПРОГНОЗНЫЕ </a:t>
            </a:r>
          </a:p>
          <a:p>
            <a:r>
              <a:rPr lang="ru-RU" sz="1000" b="1" dirty="0">
                <a:solidFill>
                  <a:srgbClr val="452E8C"/>
                </a:solidFill>
              </a:rPr>
              <a:t>ФИНАНСОВЫЕ ПОКАЗАТЕЛИ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6314443F-EF71-06A2-AD38-24F4E0CBA90C}"/>
              </a:ext>
            </a:extLst>
          </p:cNvPr>
          <p:cNvCxnSpPr>
            <a:cxnSpLocks/>
          </p:cNvCxnSpPr>
          <p:nvPr/>
        </p:nvCxnSpPr>
        <p:spPr>
          <a:xfrm>
            <a:off x="3282408" y="4737635"/>
            <a:ext cx="0" cy="360000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41BB969C-3023-E706-B66E-B5A216752EC6}"/>
              </a:ext>
            </a:extLst>
          </p:cNvPr>
          <p:cNvSpPr txBox="1"/>
          <p:nvPr/>
        </p:nvSpPr>
        <p:spPr>
          <a:xfrm>
            <a:off x="3369540" y="4701055"/>
            <a:ext cx="1498772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IRR</a:t>
            </a:r>
            <a:endParaRPr lang="ru-RU" sz="800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F3A23804-1290-C0E0-E42D-5A41F1B8716F}"/>
              </a:ext>
            </a:extLst>
          </p:cNvPr>
          <p:cNvCxnSpPr>
            <a:cxnSpLocks/>
          </p:cNvCxnSpPr>
          <p:nvPr/>
        </p:nvCxnSpPr>
        <p:spPr>
          <a:xfrm>
            <a:off x="3276000" y="3975492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62BECF2-302C-DC12-C1A8-B9DC5D1D0091}"/>
              </a:ext>
            </a:extLst>
          </p:cNvPr>
          <p:cNvSpPr txBox="1"/>
          <p:nvPr/>
        </p:nvSpPr>
        <p:spPr>
          <a:xfrm>
            <a:off x="3473578" y="5274645"/>
            <a:ext cx="677567" cy="46426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16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     </a:t>
            </a:r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24</a:t>
            </a:r>
            <a:endParaRPr lang="ru-RU" sz="20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xmlns="" id="{937E197E-5A25-545A-BFC4-98FA6D95BDC4}"/>
              </a:ext>
            </a:extLst>
          </p:cNvPr>
          <p:cNvCxnSpPr>
            <a:cxnSpLocks/>
          </p:cNvCxnSpPr>
          <p:nvPr/>
        </p:nvCxnSpPr>
        <p:spPr>
          <a:xfrm>
            <a:off x="3282408" y="5265621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62C1A16B-390F-2B30-1E4F-3DBC4EA95F3E}"/>
              </a:ext>
            </a:extLst>
          </p:cNvPr>
          <p:cNvSpPr txBox="1"/>
          <p:nvPr/>
        </p:nvSpPr>
        <p:spPr>
          <a:xfrm>
            <a:off x="2057328" y="5409294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0A7AC448-107E-0076-825A-D5DF2810D62F}"/>
              </a:ext>
            </a:extLst>
          </p:cNvPr>
          <p:cNvSpPr txBox="1"/>
          <p:nvPr/>
        </p:nvSpPr>
        <p:spPr>
          <a:xfrm>
            <a:off x="2873257" y="5375762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xmlns="" id="{7E9D2524-7959-BCAD-37D7-8D5FDE60970D}"/>
              </a:ext>
            </a:extLst>
          </p:cNvPr>
          <p:cNvCxnSpPr>
            <a:cxnSpLocks/>
          </p:cNvCxnSpPr>
          <p:nvPr/>
        </p:nvCxnSpPr>
        <p:spPr>
          <a:xfrm>
            <a:off x="1972561" y="5265621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0C6B455A-3314-45F1-631E-C60A93F35966}"/>
              </a:ext>
            </a:extLst>
          </p:cNvPr>
          <p:cNvSpPr txBox="1"/>
          <p:nvPr/>
        </p:nvSpPr>
        <p:spPr>
          <a:xfrm>
            <a:off x="2066886" y="5244544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Срок окупаемости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3E37446-CCFB-A06A-A89F-4F20ADCB6303}"/>
              </a:ext>
            </a:extLst>
          </p:cNvPr>
          <p:cNvSpPr txBox="1"/>
          <p:nvPr/>
        </p:nvSpPr>
        <p:spPr>
          <a:xfrm>
            <a:off x="3364165" y="5944598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xmlns="" id="{4A2D8DD4-342D-0E61-07AC-87CDD84809D7}"/>
              </a:ext>
            </a:extLst>
          </p:cNvPr>
          <p:cNvCxnSpPr>
            <a:cxnSpLocks/>
          </p:cNvCxnSpPr>
          <p:nvPr/>
        </p:nvCxnSpPr>
        <p:spPr>
          <a:xfrm>
            <a:off x="3279398" y="5779853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9AF31E95-9AD6-FCD0-86AB-BB2796FF7904}"/>
              </a:ext>
            </a:extLst>
          </p:cNvPr>
          <p:cNvSpPr txBox="1"/>
          <p:nvPr/>
        </p:nvSpPr>
        <p:spPr>
          <a:xfrm>
            <a:off x="2054318" y="5944598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7474791-5593-A32B-3733-39F92B839785}"/>
              </a:ext>
            </a:extLst>
          </p:cNvPr>
          <p:cNvSpPr txBox="1"/>
          <p:nvPr/>
        </p:nvSpPr>
        <p:spPr>
          <a:xfrm>
            <a:off x="2870247" y="5911066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млрд</a:t>
            </a:r>
            <a:b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4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20760618-9639-A016-EA83-AC7E28863B60}"/>
              </a:ext>
            </a:extLst>
          </p:cNvPr>
          <p:cNvCxnSpPr>
            <a:cxnSpLocks/>
          </p:cNvCxnSpPr>
          <p:nvPr/>
        </p:nvCxnSpPr>
        <p:spPr>
          <a:xfrm>
            <a:off x="1969551" y="5779853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E167B139-4A10-9D2C-0A20-26382634A47F}"/>
              </a:ext>
            </a:extLst>
          </p:cNvPr>
          <p:cNvSpPr txBox="1"/>
          <p:nvPr/>
        </p:nvSpPr>
        <p:spPr>
          <a:xfrm>
            <a:off x="2063876" y="5779848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EBITDA</a:t>
            </a:r>
            <a:endParaRPr lang="ru-RU" sz="8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B0803FB-F4FF-791C-2169-0EFAB9F9EBC8}"/>
              </a:ext>
            </a:extLst>
          </p:cNvPr>
          <p:cNvSpPr txBox="1"/>
          <p:nvPr/>
        </p:nvSpPr>
        <p:spPr>
          <a:xfrm>
            <a:off x="673360" y="5943805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52E8C"/>
                </a:solidFill>
                <a:effectLst/>
                <a:uLnTx/>
                <a:uFillTx/>
                <a:latin typeface="Rubik" pitchFamily="2" charset="-79"/>
                <a:ea typeface="+mn-ea"/>
                <a:cs typeface="Rubik" pitchFamily="2" charset="-79"/>
              </a:rPr>
              <a:t>%</a:t>
            </a:r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E78449DF-0627-E395-20DB-6606837A8810}"/>
              </a:ext>
            </a:extLst>
          </p:cNvPr>
          <p:cNvSpPr txBox="1"/>
          <p:nvPr/>
        </p:nvSpPr>
        <p:spPr>
          <a:xfrm>
            <a:off x="682918" y="5779055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Ставка дисконтирования</a:t>
            </a:r>
          </a:p>
          <a:p>
            <a:endParaRPr lang="ru-RU" sz="800" spc="-2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50E66BDD-1F0E-7283-784D-B12712EB140B}"/>
              </a:ext>
            </a:extLst>
          </p:cNvPr>
          <p:cNvSpPr txBox="1"/>
          <p:nvPr/>
        </p:nvSpPr>
        <p:spPr>
          <a:xfrm>
            <a:off x="2057328" y="4878240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1AA76308-D178-77AB-34A2-ED7ADDFD1A0B}"/>
              </a:ext>
            </a:extLst>
          </p:cNvPr>
          <p:cNvSpPr txBox="1"/>
          <p:nvPr/>
        </p:nvSpPr>
        <p:spPr>
          <a:xfrm>
            <a:off x="2873257" y="4845536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4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B55073FE-FCBD-12E3-883C-88007771BA12}"/>
              </a:ext>
            </a:extLst>
          </p:cNvPr>
          <p:cNvSpPr txBox="1"/>
          <p:nvPr/>
        </p:nvSpPr>
        <p:spPr>
          <a:xfrm>
            <a:off x="2066886" y="4713490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NPV</a:t>
            </a:r>
            <a:endParaRPr lang="ru-RU" sz="800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D8C8C7A9-46CF-09C6-143E-6F01060C6A7D}"/>
              </a:ext>
            </a:extLst>
          </p:cNvPr>
          <p:cNvSpPr txBox="1"/>
          <p:nvPr/>
        </p:nvSpPr>
        <p:spPr>
          <a:xfrm>
            <a:off x="3379077" y="5243751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Строительная фаза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99322F34-6E80-1E94-1B74-72939B8EB187}"/>
              </a:ext>
            </a:extLst>
          </p:cNvPr>
          <p:cNvSpPr txBox="1"/>
          <p:nvPr/>
        </p:nvSpPr>
        <p:spPr>
          <a:xfrm>
            <a:off x="3376067" y="5779055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Рентабельность по </a:t>
            </a:r>
            <a:r>
              <a:rPr lang="en-US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EBITDA</a:t>
            </a:r>
          </a:p>
          <a:p>
            <a:endParaRPr lang="en-US" sz="800" spc="-2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xmlns="" id="{E7C72301-44FC-E39F-3E8E-E2D62330E90A}"/>
              </a:ext>
            </a:extLst>
          </p:cNvPr>
          <p:cNvCxnSpPr>
            <a:cxnSpLocks/>
          </p:cNvCxnSpPr>
          <p:nvPr/>
        </p:nvCxnSpPr>
        <p:spPr>
          <a:xfrm>
            <a:off x="1972322" y="4737635"/>
            <a:ext cx="0" cy="360000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9FD9BEB3-26F5-0914-DF7F-369CF740E4ED}"/>
              </a:ext>
            </a:extLst>
          </p:cNvPr>
          <p:cNvSpPr txBox="1"/>
          <p:nvPr/>
        </p:nvSpPr>
        <p:spPr>
          <a:xfrm>
            <a:off x="4192991" y="5367577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xmlns="" id="{69BFCA66-F3D5-EA19-B904-C3CC064CB2F8}"/>
              </a:ext>
            </a:extLst>
          </p:cNvPr>
          <p:cNvCxnSpPr>
            <a:cxnSpLocks/>
          </p:cNvCxnSpPr>
          <p:nvPr/>
        </p:nvCxnSpPr>
        <p:spPr>
          <a:xfrm>
            <a:off x="591924" y="5779060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E924EC8F-C951-8912-45FE-5F78523ED28F}"/>
              </a:ext>
            </a:extLst>
          </p:cNvPr>
          <p:cNvSpPr/>
          <p:nvPr/>
        </p:nvSpPr>
        <p:spPr>
          <a:xfrm>
            <a:off x="439500" y="3801647"/>
            <a:ext cx="4326235" cy="3322535"/>
          </a:xfrm>
          <a:prstGeom prst="roundRect">
            <a:avLst>
              <a:gd name="adj" fmla="val 5483"/>
            </a:avLst>
          </a:prstGeom>
          <a:noFill/>
          <a:ln w="12700">
            <a:solidFill>
              <a:srgbClr val="452E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B8BFD13E-AC25-26A6-BCCE-797627F5B4D8}"/>
              </a:ext>
            </a:extLst>
          </p:cNvPr>
          <p:cNvSpPr/>
          <p:nvPr/>
        </p:nvSpPr>
        <p:spPr>
          <a:xfrm>
            <a:off x="682918" y="6613989"/>
            <a:ext cx="981380" cy="38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chemeClr val="bg1"/>
                </a:solidFill>
              </a:rPr>
              <a:t>РАБОЧИЕ </a:t>
            </a:r>
          </a:p>
          <a:p>
            <a:r>
              <a:rPr lang="ru-RU" sz="1000" b="1" dirty="0">
                <a:solidFill>
                  <a:schemeClr val="bg1"/>
                </a:solidFill>
              </a:rPr>
              <a:t>МЕСТА</a:t>
            </a:r>
          </a:p>
          <a:p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234CB315-0CAB-6B7A-EAE8-8DF2338E083F}"/>
              </a:ext>
            </a:extLst>
          </p:cNvPr>
          <p:cNvSpPr txBox="1"/>
          <p:nvPr/>
        </p:nvSpPr>
        <p:spPr>
          <a:xfrm>
            <a:off x="2078928" y="6641226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50</a:t>
            </a:r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xmlns="" id="{A3704341-7ECB-8692-9DAE-283B9001F5C9}"/>
              </a:ext>
            </a:extLst>
          </p:cNvPr>
          <p:cNvCxnSpPr>
            <a:cxnSpLocks/>
          </p:cNvCxnSpPr>
          <p:nvPr/>
        </p:nvCxnSpPr>
        <p:spPr>
          <a:xfrm>
            <a:off x="1972322" y="6587152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Скругленный прямоугольник 65">
            <a:extLst>
              <a:ext uri="{FF2B5EF4-FFF2-40B4-BE49-F238E27FC236}">
                <a16:creationId xmlns:a16="http://schemas.microsoft.com/office/drawing/2014/main" xmlns="" id="{641A3A7F-C0DF-D7A8-566F-56437149D59C}"/>
              </a:ext>
            </a:extLst>
          </p:cNvPr>
          <p:cNvSpPr/>
          <p:nvPr/>
        </p:nvSpPr>
        <p:spPr>
          <a:xfrm>
            <a:off x="5062868" y="4653244"/>
            <a:ext cx="2432421" cy="1592843"/>
          </a:xfrm>
          <a:prstGeom prst="roundRect">
            <a:avLst>
              <a:gd name="adj" fmla="val 111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AD669A78-0A3B-3798-147D-3784C782F3A7}"/>
              </a:ext>
            </a:extLst>
          </p:cNvPr>
          <p:cNvSpPr txBox="1"/>
          <p:nvPr/>
        </p:nvSpPr>
        <p:spPr>
          <a:xfrm>
            <a:off x="5204043" y="4724351"/>
            <a:ext cx="18835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Сведения о земельном</a:t>
            </a:r>
            <a:endParaRPr lang="ru-RU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C4B90011-BD04-8117-E1A3-ADB734500BE6}"/>
              </a:ext>
            </a:extLst>
          </p:cNvPr>
          <p:cNvSpPr txBox="1"/>
          <p:nvPr/>
        </p:nvSpPr>
        <p:spPr>
          <a:xfrm>
            <a:off x="5183063" y="4911327"/>
            <a:ext cx="2061562" cy="4460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74:08:0000000:3281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2818 кв.м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Муниципальная</a:t>
            </a:r>
          </a:p>
          <a:p>
            <a:pPr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 SemiBold"/>
              </a:rPr>
              <a:t>Сведения об создаваемых или реконструируемых объектов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Объект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незавершенного строительства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Площадь 1106 кв.м (2 этажа)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Адрес: г. Карталы, ул. Ленина, 37А</a:t>
            </a:r>
          </a:p>
          <a:p>
            <a:pPr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xmlns="" id="{93D3E314-48C6-4264-50D3-05A7FDD1D90E}"/>
              </a:ext>
            </a:extLst>
          </p:cNvPr>
          <p:cNvSpPr/>
          <p:nvPr/>
        </p:nvSpPr>
        <p:spPr>
          <a:xfrm>
            <a:off x="7597866" y="4845349"/>
            <a:ext cx="2644316" cy="1391241"/>
          </a:xfrm>
          <a:prstGeom prst="roundRect">
            <a:avLst>
              <a:gd name="adj" fmla="val 1044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3E0BE54B-5208-6933-506B-297B4E87EB6B}"/>
              </a:ext>
            </a:extLst>
          </p:cNvPr>
          <p:cNvSpPr txBox="1"/>
          <p:nvPr/>
        </p:nvSpPr>
        <p:spPr>
          <a:xfrm>
            <a:off x="7808835" y="4842500"/>
            <a:ext cx="194351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СВЕДЕНИЯ</a:t>
            </a:r>
            <a:b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</a:br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ОБ ИНФРАСТРУКТУРЕ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4E5CA9E9-535B-0D18-7BF5-C689271731A6}"/>
              </a:ext>
            </a:extLst>
          </p:cNvPr>
          <p:cNvSpPr txBox="1"/>
          <p:nvPr/>
        </p:nvSpPr>
        <p:spPr>
          <a:xfrm>
            <a:off x="7615484" y="5198173"/>
            <a:ext cx="2443474" cy="7237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Электроэнергия: 4 </a:t>
            </a:r>
            <a:r>
              <a:rPr lang="ru-RU" sz="80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кВТ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, расстояние до точки подключения 0,02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Водоотведение/водоснабжение: расстояние до точки подключения 0,075 км/01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Газоснабжение: расстояние до точки подключения, 0,07 км 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D35ABB75-70BE-F629-42AE-0EDC51254C52}"/>
              </a:ext>
            </a:extLst>
          </p:cNvPr>
          <p:cNvSpPr/>
          <p:nvPr/>
        </p:nvSpPr>
        <p:spPr>
          <a:xfrm>
            <a:off x="5055005" y="6382855"/>
            <a:ext cx="5197305" cy="747232"/>
          </a:xfrm>
          <a:prstGeom prst="roundRect">
            <a:avLst>
              <a:gd name="adj" fmla="val 18707"/>
            </a:avLst>
          </a:prstGeom>
          <a:noFill/>
          <a:ln w="12700"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760B2314-9343-2C9C-F63F-9B42FB0E6774}"/>
              </a:ext>
            </a:extLst>
          </p:cNvPr>
          <p:cNvSpPr/>
          <p:nvPr/>
        </p:nvSpPr>
        <p:spPr>
          <a:xfrm>
            <a:off x="5286113" y="6532922"/>
            <a:ext cx="1364904" cy="379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ВОЗМОЖНАЯ ГОСУДАРСТВЕННАЯ ПОДДЕРЖКА</a:t>
            </a:r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xmlns="" id="{19B3B4B4-09FE-C4EB-5E21-686ED664D818}"/>
              </a:ext>
            </a:extLst>
          </p:cNvPr>
          <p:cNvCxnSpPr>
            <a:cxnSpLocks/>
          </p:cNvCxnSpPr>
          <p:nvPr/>
        </p:nvCxnSpPr>
        <p:spPr>
          <a:xfrm>
            <a:off x="6715621" y="6504933"/>
            <a:ext cx="0" cy="503077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Таблица 75">
            <a:extLst>
              <a:ext uri="{FF2B5EF4-FFF2-40B4-BE49-F238E27FC236}">
                <a16:creationId xmlns:a16="http://schemas.microsoft.com/office/drawing/2014/main" xmlns="" id="{1EA11F4E-B8F5-D7A2-DBC3-90BE02F28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7733538"/>
              </p:ext>
            </p:extLst>
          </p:nvPr>
        </p:nvGraphicFramePr>
        <p:xfrm>
          <a:off x="6841018" y="6415689"/>
          <a:ext cx="3407882" cy="842361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969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09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36611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Фонд развития промышленности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Промышленная ипотека, Программы развития, Модернизация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875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Программы микрофинансирования</a:t>
                      </a:r>
                      <a:b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</a:b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Центра «Мой бизнес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До 8,5% годовых на пополнение оборотных средств и инвестиционные цели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070725556"/>
                  </a:ext>
                </a:extLst>
              </a:tr>
              <a:tr h="302875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АО «Корпорация МСП»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Льготный лизинг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Аренда объекта  по льготной цене , с последующим выкупом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47746496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321122B-1E61-4ED6-83F7-135BD6037FE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53" t="2441" r="2538" b="3119"/>
          <a:stretch/>
        </p:blipFill>
        <p:spPr>
          <a:xfrm>
            <a:off x="5055005" y="1213415"/>
            <a:ext cx="2897732" cy="1967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F576A4F-5577-4547-8204-7042B611775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894" t="13561" r="7836" b="9680"/>
          <a:stretch/>
        </p:blipFill>
        <p:spPr>
          <a:xfrm flipH="1">
            <a:off x="7808835" y="1247224"/>
            <a:ext cx="2549281" cy="1959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" name="Рисунок 76" descr="1823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20208" y="171427"/>
            <a:ext cx="904918" cy="90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02915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Тема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</TotalTime>
  <Words>183</Words>
  <Application>Microsoft Office PowerPoint</Application>
  <PresentationFormat>Произвольный</PresentationFormat>
  <Paragraphs>55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c400</cp:lastModifiedBy>
  <cp:revision>30</cp:revision>
  <dcterms:created xsi:type="dcterms:W3CDTF">2024-12-04T10:02:44Z</dcterms:created>
  <dcterms:modified xsi:type="dcterms:W3CDTF">2026-04-14T04:50:32Z</dcterms:modified>
</cp:coreProperties>
</file>